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15"/>
  </p:notesMasterIdLst>
  <p:sldIdLst>
    <p:sldId id="256" r:id="rId2"/>
    <p:sldId id="267" r:id="rId3"/>
    <p:sldId id="257" r:id="rId4"/>
    <p:sldId id="258" r:id="rId5"/>
    <p:sldId id="259" r:id="rId6"/>
    <p:sldId id="260" r:id="rId7"/>
    <p:sldId id="268" r:id="rId8"/>
    <p:sldId id="261" r:id="rId9"/>
    <p:sldId id="262" r:id="rId10"/>
    <p:sldId id="263" r:id="rId11"/>
    <p:sldId id="265" r:id="rId12"/>
    <p:sldId id="266"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94660"/>
  </p:normalViewPr>
  <p:slideViewPr>
    <p:cSldViewPr snapToGrid="0">
      <p:cViewPr varScale="1">
        <p:scale>
          <a:sx n="79" d="100"/>
          <a:sy n="79" d="100"/>
        </p:scale>
        <p:origin x="120"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B1730-89F2-4A6A-B08C-C320D883918E}" type="datetimeFigureOut">
              <a:rPr lang="en-US" smtClean="0"/>
              <a:t>4/3/2018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BE727-1E6F-4DD1-985A-B2013484179F}" type="slidenum">
              <a:rPr lang="en-US" smtClean="0"/>
              <a:t>‹#›</a:t>
            </a:fld>
            <a:endParaRPr lang="en-US"/>
          </a:p>
        </p:txBody>
      </p:sp>
    </p:spTree>
    <p:extLst>
      <p:ext uri="{BB962C8B-B14F-4D97-AF65-F5344CB8AC3E}">
        <p14:creationId xmlns:p14="http://schemas.microsoft.com/office/powerpoint/2010/main" val="2236389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in and see something that freaks you out.  Do you stay or leave?</a:t>
            </a:r>
          </a:p>
          <a:p>
            <a:r>
              <a:rPr lang="en-US" dirty="0"/>
              <a:t>Home visit, someone crying.  Break into house, call law enforcement, or leave.</a:t>
            </a:r>
          </a:p>
          <a:p>
            <a:r>
              <a:rPr lang="en-US" dirty="0"/>
              <a:t>Technology – Bit Coins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NASW Code of Ethics, page 4, last paragraph Read about use of technology in Social Work practice.</a:t>
            </a:r>
          </a:p>
          <a:p>
            <a:endParaRPr lang="en-US" dirty="0"/>
          </a:p>
          <a:p>
            <a:endParaRPr lang="en-US" dirty="0"/>
          </a:p>
        </p:txBody>
      </p:sp>
      <p:sp>
        <p:nvSpPr>
          <p:cNvPr id="4" name="Slide Number Placeholder 3"/>
          <p:cNvSpPr>
            <a:spLocks noGrp="1"/>
          </p:cNvSpPr>
          <p:nvPr>
            <p:ph type="sldNum" sz="quarter" idx="10"/>
          </p:nvPr>
        </p:nvSpPr>
        <p:spPr/>
        <p:txBody>
          <a:bodyPr/>
          <a:lstStyle/>
          <a:p>
            <a:fld id="{65DBE727-1E6F-4DD1-985A-B2013484179F}" type="slidenum">
              <a:rPr lang="en-US" smtClean="0"/>
              <a:t>4</a:t>
            </a:fld>
            <a:endParaRPr lang="en-US"/>
          </a:p>
        </p:txBody>
      </p:sp>
    </p:spTree>
    <p:extLst>
      <p:ext uri="{BB962C8B-B14F-4D97-AF65-F5344CB8AC3E}">
        <p14:creationId xmlns:p14="http://schemas.microsoft.com/office/powerpoint/2010/main" val="394054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 of Ethics Identify agency standards</a:t>
            </a:r>
          </a:p>
          <a:p>
            <a:r>
              <a:rPr lang="en-US" dirty="0"/>
              <a:t>Technology in the workplace</a:t>
            </a:r>
          </a:p>
          <a:p>
            <a:r>
              <a:rPr lang="en-US" dirty="0"/>
              <a:t>Agency Portals – Breach of Confidentiality</a:t>
            </a:r>
          </a:p>
          <a:p>
            <a:r>
              <a:rPr lang="en-US" dirty="0"/>
              <a:t>On Cellphone instead of listening to presentation</a:t>
            </a:r>
          </a:p>
          <a:p>
            <a:r>
              <a:rPr lang="en-US" dirty="0"/>
              <a:t>Referral using technology – scan to email, faxing – use of coversheets</a:t>
            </a:r>
          </a:p>
          <a:p>
            <a:r>
              <a:rPr lang="en-US" dirty="0"/>
              <a:t>Client access to records, what does that look like for them?  Email copies of records to clients via personal email.</a:t>
            </a:r>
          </a:p>
        </p:txBody>
      </p:sp>
      <p:sp>
        <p:nvSpPr>
          <p:cNvPr id="4" name="Slide Number Placeholder 3"/>
          <p:cNvSpPr>
            <a:spLocks noGrp="1"/>
          </p:cNvSpPr>
          <p:nvPr>
            <p:ph type="sldNum" sz="quarter" idx="10"/>
          </p:nvPr>
        </p:nvSpPr>
        <p:spPr/>
        <p:txBody>
          <a:bodyPr/>
          <a:lstStyle/>
          <a:p>
            <a:fld id="{65DBE727-1E6F-4DD1-985A-B2013484179F}" type="slidenum">
              <a:rPr lang="en-US" smtClean="0"/>
              <a:t>5</a:t>
            </a:fld>
            <a:endParaRPr lang="en-US"/>
          </a:p>
        </p:txBody>
      </p:sp>
    </p:spTree>
    <p:extLst>
      <p:ext uri="{BB962C8B-B14F-4D97-AF65-F5344CB8AC3E}">
        <p14:creationId xmlns:p14="http://schemas.microsoft.com/office/powerpoint/2010/main" val="1263345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E727-1E6F-4DD1-985A-B2013484179F}" type="slidenum">
              <a:rPr lang="en-US" smtClean="0"/>
              <a:t>6</a:t>
            </a:fld>
            <a:endParaRPr lang="en-US"/>
          </a:p>
        </p:txBody>
      </p:sp>
    </p:spTree>
    <p:extLst>
      <p:ext uri="{BB962C8B-B14F-4D97-AF65-F5344CB8AC3E}">
        <p14:creationId xmlns:p14="http://schemas.microsoft.com/office/powerpoint/2010/main" val="3199580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Sharing login and password</a:t>
            </a:r>
          </a:p>
          <a:p>
            <a:r>
              <a:rPr lang="en-US" dirty="0"/>
              <a:t>On call conversations (in a car traveling with friends and get a work related call, how do you handle the situation?)</a:t>
            </a:r>
          </a:p>
          <a:p>
            <a:r>
              <a:rPr lang="en-US" dirty="0"/>
              <a:t>Informed Consent</a:t>
            </a:r>
          </a:p>
        </p:txBody>
      </p:sp>
      <p:sp>
        <p:nvSpPr>
          <p:cNvPr id="4" name="Slide Number Placeholder 3"/>
          <p:cNvSpPr>
            <a:spLocks noGrp="1"/>
          </p:cNvSpPr>
          <p:nvPr>
            <p:ph type="sldNum" sz="quarter" idx="10"/>
          </p:nvPr>
        </p:nvSpPr>
        <p:spPr/>
        <p:txBody>
          <a:bodyPr/>
          <a:lstStyle/>
          <a:p>
            <a:fld id="{65DBE727-1E6F-4DD1-985A-B2013484179F}" type="slidenum">
              <a:rPr lang="en-US" smtClean="0"/>
              <a:t>7</a:t>
            </a:fld>
            <a:endParaRPr lang="en-US"/>
          </a:p>
        </p:txBody>
      </p:sp>
    </p:spTree>
    <p:extLst>
      <p:ext uri="{BB962C8B-B14F-4D97-AF65-F5344CB8AC3E}">
        <p14:creationId xmlns:p14="http://schemas.microsoft.com/office/powerpoint/2010/main" val="3619911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technology is not working, make sure you have a backup</a:t>
            </a:r>
          </a:p>
          <a:p>
            <a:r>
              <a:rPr lang="en-US" dirty="0"/>
              <a:t>What is agency policy for technology failure?  How does it affect competency?  </a:t>
            </a:r>
          </a:p>
          <a:p>
            <a:r>
              <a:rPr lang="en-US" dirty="0"/>
              <a:t>Who has access to the information?  Are we protecting the client?  NASW Code of Ethics 5.02F </a:t>
            </a:r>
          </a:p>
          <a:p>
            <a:r>
              <a:rPr lang="en-US" dirty="0"/>
              <a:t>Are we asking intrusive or evasive questions that may not have anything to do with the work but are on agency forms?  Do we need to change policy?</a:t>
            </a:r>
          </a:p>
          <a:p>
            <a:r>
              <a:rPr lang="en-US" dirty="0"/>
              <a:t>Do clients have the right to refuse the use of technology?  If so what is the back up plan/agency policy?   </a:t>
            </a:r>
          </a:p>
          <a:p>
            <a:r>
              <a:rPr lang="en-US" dirty="0"/>
              <a:t>Informed Consent - Limited of services provisions of services when technology doesn't work.  How to work with clients, what is the agency plan?  NASW Code of Ethics 1.03A</a:t>
            </a:r>
          </a:p>
          <a:p>
            <a:endParaRPr lang="en-US" dirty="0"/>
          </a:p>
        </p:txBody>
      </p:sp>
      <p:sp>
        <p:nvSpPr>
          <p:cNvPr id="4" name="Slide Number Placeholder 3"/>
          <p:cNvSpPr>
            <a:spLocks noGrp="1"/>
          </p:cNvSpPr>
          <p:nvPr>
            <p:ph type="sldNum" sz="quarter" idx="10"/>
          </p:nvPr>
        </p:nvSpPr>
        <p:spPr/>
        <p:txBody>
          <a:bodyPr/>
          <a:lstStyle/>
          <a:p>
            <a:fld id="{65DBE727-1E6F-4DD1-985A-B2013484179F}" type="slidenum">
              <a:rPr lang="en-US" smtClean="0"/>
              <a:t>8</a:t>
            </a:fld>
            <a:endParaRPr lang="en-US"/>
          </a:p>
        </p:txBody>
      </p:sp>
    </p:spTree>
    <p:extLst>
      <p:ext uri="{BB962C8B-B14F-4D97-AF65-F5344CB8AC3E}">
        <p14:creationId xmlns:p14="http://schemas.microsoft.com/office/powerpoint/2010/main" val="244274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Reputation of profession and the professional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Technology and informed consent for clients NASW Code of Ethics 5.02F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Unprofessional relationships – Professors and Students NASW Code of Ethics 2.06A</a:t>
            </a:r>
          </a:p>
          <a:p>
            <a:r>
              <a:rPr lang="en-US" dirty="0"/>
              <a:t>How to report unethical colleges or intervene?  Reporting to supervisor or talking to the person.</a:t>
            </a:r>
          </a:p>
          <a:p>
            <a:endParaRPr lang="en-US" dirty="0"/>
          </a:p>
        </p:txBody>
      </p:sp>
      <p:sp>
        <p:nvSpPr>
          <p:cNvPr id="4" name="Slide Number Placeholder 3"/>
          <p:cNvSpPr>
            <a:spLocks noGrp="1"/>
          </p:cNvSpPr>
          <p:nvPr>
            <p:ph type="sldNum" sz="quarter" idx="10"/>
          </p:nvPr>
        </p:nvSpPr>
        <p:spPr/>
        <p:txBody>
          <a:bodyPr/>
          <a:lstStyle/>
          <a:p>
            <a:fld id="{65DBE727-1E6F-4DD1-985A-B2013484179F}" type="slidenum">
              <a:rPr lang="en-US" smtClean="0"/>
              <a:t>9</a:t>
            </a:fld>
            <a:endParaRPr lang="en-US"/>
          </a:p>
        </p:txBody>
      </p:sp>
    </p:spTree>
    <p:extLst>
      <p:ext uri="{BB962C8B-B14F-4D97-AF65-F5344CB8AC3E}">
        <p14:creationId xmlns:p14="http://schemas.microsoft.com/office/powerpoint/2010/main" val="3517648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post on Social Media can be construed as your agencies views.</a:t>
            </a:r>
          </a:p>
          <a:p>
            <a:r>
              <a:rPr lang="en-US" dirty="0"/>
              <a:t>Employers look at social media as background checks</a:t>
            </a:r>
          </a:p>
          <a:p>
            <a:r>
              <a:rPr lang="en-US" dirty="0"/>
              <a:t>Back talking agencies and their policies</a:t>
            </a:r>
          </a:p>
          <a:p>
            <a:r>
              <a:rPr lang="en-US" dirty="0"/>
              <a:t>Knowledge of agency policy and updated changes</a:t>
            </a:r>
          </a:p>
        </p:txBody>
      </p:sp>
      <p:sp>
        <p:nvSpPr>
          <p:cNvPr id="4" name="Slide Number Placeholder 3"/>
          <p:cNvSpPr>
            <a:spLocks noGrp="1"/>
          </p:cNvSpPr>
          <p:nvPr>
            <p:ph type="sldNum" sz="quarter" idx="10"/>
          </p:nvPr>
        </p:nvSpPr>
        <p:spPr/>
        <p:txBody>
          <a:bodyPr/>
          <a:lstStyle/>
          <a:p>
            <a:fld id="{65DBE727-1E6F-4DD1-985A-B2013484179F}" type="slidenum">
              <a:rPr lang="en-US" smtClean="0"/>
              <a:t>10</a:t>
            </a:fld>
            <a:endParaRPr lang="en-US"/>
          </a:p>
        </p:txBody>
      </p:sp>
    </p:spTree>
    <p:extLst>
      <p:ext uri="{BB962C8B-B14F-4D97-AF65-F5344CB8AC3E}">
        <p14:creationId xmlns:p14="http://schemas.microsoft.com/office/powerpoint/2010/main" val="1406798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thoughts, what else can we do?</a:t>
            </a:r>
          </a:p>
        </p:txBody>
      </p:sp>
      <p:sp>
        <p:nvSpPr>
          <p:cNvPr id="4" name="Slide Number Placeholder 3"/>
          <p:cNvSpPr>
            <a:spLocks noGrp="1"/>
          </p:cNvSpPr>
          <p:nvPr>
            <p:ph type="sldNum" sz="quarter" idx="10"/>
          </p:nvPr>
        </p:nvSpPr>
        <p:spPr/>
        <p:txBody>
          <a:bodyPr/>
          <a:lstStyle/>
          <a:p>
            <a:fld id="{65DBE727-1E6F-4DD1-985A-B2013484179F}" type="slidenum">
              <a:rPr lang="en-US" smtClean="0"/>
              <a:t>12</a:t>
            </a:fld>
            <a:endParaRPr lang="en-US"/>
          </a:p>
        </p:txBody>
      </p:sp>
    </p:spTree>
    <p:extLst>
      <p:ext uri="{BB962C8B-B14F-4D97-AF65-F5344CB8AC3E}">
        <p14:creationId xmlns:p14="http://schemas.microsoft.com/office/powerpoint/2010/main" val="3137101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4/3/2018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0307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0094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7407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428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9166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515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1297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82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079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50591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308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96988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463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547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640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10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9462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4/3/2018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49223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nlife.ca/audio/andrew-fountain-bible-truth"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ocialworkers.org/About/Ethics" TargetMode="External"/><Relationship Id="rId2" Type="http://schemas.openxmlformats.org/officeDocument/2006/relationships/hyperlink" Target="http://www.socialworktoda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SPAM@dps.texas.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BEB36-BB0D-4FFB-B3B3-7308C0508A8F}"/>
              </a:ext>
            </a:extLst>
          </p:cNvPr>
          <p:cNvSpPr>
            <a:spLocks noGrp="1"/>
          </p:cNvSpPr>
          <p:nvPr>
            <p:ph type="ctrTitle"/>
          </p:nvPr>
        </p:nvSpPr>
        <p:spPr/>
        <p:txBody>
          <a:bodyPr/>
          <a:lstStyle/>
          <a:p>
            <a:r>
              <a:rPr lang="en-US" b="1">
                <a:latin typeface="Times New Roman" panose="02020603050405020304" pitchFamily="18" charset="0"/>
                <a:ea typeface="Times New Roman" panose="02020603050405020304" pitchFamily="18" charset="0"/>
              </a:rPr>
              <a:t>Ethics and Technology</a:t>
            </a:r>
            <a:endParaRPr lang="en-US" dirty="0"/>
          </a:p>
        </p:txBody>
      </p:sp>
      <p:sp>
        <p:nvSpPr>
          <p:cNvPr id="3" name="Subtitle 2">
            <a:extLst>
              <a:ext uri="{FF2B5EF4-FFF2-40B4-BE49-F238E27FC236}">
                <a16:creationId xmlns:a16="http://schemas.microsoft.com/office/drawing/2014/main" id="{F7BF1A1F-F105-4B3E-BCCA-2EC5F8BDB6B7}"/>
              </a:ext>
            </a:extLst>
          </p:cNvPr>
          <p:cNvSpPr>
            <a:spLocks noGrp="1"/>
          </p:cNvSpPr>
          <p:nvPr>
            <p:ph type="subTitle" idx="1"/>
          </p:nvPr>
        </p:nvSpPr>
        <p:spPr/>
        <p:txBody>
          <a:bodyPr/>
          <a:lstStyle/>
          <a:p>
            <a:r>
              <a:rPr lang="en-US"/>
              <a:t>Melissa Milliorn, LMSW-IPR and Diana Hall, BSW</a:t>
            </a:r>
            <a:endParaRPr lang="en-US" dirty="0"/>
          </a:p>
        </p:txBody>
      </p:sp>
    </p:spTree>
    <p:extLst>
      <p:ext uri="{BB962C8B-B14F-4D97-AF65-F5344CB8AC3E}">
        <p14:creationId xmlns:p14="http://schemas.microsoft.com/office/powerpoint/2010/main" val="4074600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FE33E-503F-4CD3-AC98-1CFD14FBEF7F}"/>
              </a:ext>
            </a:extLst>
          </p:cNvPr>
          <p:cNvSpPr>
            <a:spLocks noGrp="1"/>
          </p:cNvSpPr>
          <p:nvPr>
            <p:ph type="title"/>
          </p:nvPr>
        </p:nvSpPr>
        <p:spPr>
          <a:xfrm>
            <a:off x="804421" y="796374"/>
            <a:ext cx="10583158" cy="880027"/>
          </a:xfrm>
        </p:spPr>
        <p:txBody>
          <a:bodyPr>
            <a:normAutofit/>
          </a:bodyPr>
          <a:lstStyle/>
          <a:p>
            <a:r>
              <a:rPr lang="en-US" dirty="0">
                <a:solidFill>
                  <a:schemeClr val="tx1"/>
                </a:solidFill>
                <a:latin typeface="Times New Roman" panose="02020603050405020304" pitchFamily="18" charset="0"/>
              </a:rPr>
              <a:t>Protecting the Agency</a:t>
            </a:r>
            <a:endParaRPr lang="en-US" dirty="0">
              <a:solidFill>
                <a:schemeClr val="tx1"/>
              </a:solidFill>
            </a:endParaRPr>
          </a:p>
        </p:txBody>
      </p:sp>
      <p:sp>
        <p:nvSpPr>
          <p:cNvPr id="3" name="Content Placeholder 2">
            <a:extLst>
              <a:ext uri="{FF2B5EF4-FFF2-40B4-BE49-F238E27FC236}">
                <a16:creationId xmlns:a16="http://schemas.microsoft.com/office/drawing/2014/main" id="{D48FB2D3-BB2A-42B1-BF69-B2F023236E11}"/>
              </a:ext>
            </a:extLst>
          </p:cNvPr>
          <p:cNvSpPr>
            <a:spLocks noGrp="1"/>
          </p:cNvSpPr>
          <p:nvPr>
            <p:ph idx="1"/>
          </p:nvPr>
        </p:nvSpPr>
        <p:spPr>
          <a:xfrm>
            <a:off x="1295401" y="2612256"/>
            <a:ext cx="9601196" cy="3263612"/>
          </a:xfrm>
        </p:spPr>
        <p:txBody>
          <a:bodyPr>
            <a:normAutofit/>
          </a:bodyPr>
          <a:lstStyle/>
          <a:p>
            <a:r>
              <a:rPr lang="en-US" dirty="0"/>
              <a:t>How you represent your agency</a:t>
            </a:r>
          </a:p>
          <a:p>
            <a:r>
              <a:rPr lang="en-US" dirty="0"/>
              <a:t>Social Media</a:t>
            </a:r>
          </a:p>
          <a:p>
            <a:r>
              <a:rPr lang="en-US" dirty="0"/>
              <a:t>Referrals</a:t>
            </a:r>
          </a:p>
          <a:p>
            <a:r>
              <a:rPr lang="en-US" dirty="0"/>
              <a:t>Knowledge of agency policy and use when needed</a:t>
            </a:r>
          </a:p>
          <a:p>
            <a:pPr marL="457200" lvl="1" indent="0">
              <a:buNone/>
            </a:pPr>
            <a:endParaRPr lang="en-US" dirty="0"/>
          </a:p>
          <a:p>
            <a:endParaRPr lang="en-US" dirty="0"/>
          </a:p>
        </p:txBody>
      </p:sp>
    </p:spTree>
    <p:extLst>
      <p:ext uri="{BB962C8B-B14F-4D97-AF65-F5344CB8AC3E}">
        <p14:creationId xmlns:p14="http://schemas.microsoft.com/office/powerpoint/2010/main" val="4156673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C113-7B61-43DC-A9D8-5B7FD2D8C29E}"/>
              </a:ext>
            </a:extLst>
          </p:cNvPr>
          <p:cNvSpPr>
            <a:spLocks noGrp="1"/>
          </p:cNvSpPr>
          <p:nvPr>
            <p:ph type="title"/>
          </p:nvPr>
        </p:nvSpPr>
        <p:spPr/>
        <p:txBody>
          <a:bodyPr/>
          <a:lstStyle/>
          <a:p>
            <a:r>
              <a:rPr lang="en-US" dirty="0"/>
              <a:t>Questions</a:t>
            </a:r>
          </a:p>
        </p:txBody>
      </p:sp>
      <p:pic>
        <p:nvPicPr>
          <p:cNvPr id="5" name="Content Placeholder 4">
            <a:extLst>
              <a:ext uri="{FF2B5EF4-FFF2-40B4-BE49-F238E27FC236}">
                <a16:creationId xmlns:a16="http://schemas.microsoft.com/office/drawing/2014/main" id="{C4CB6245-E98A-4F4D-AA07-CFD8612507D5}"/>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882115" y="2557463"/>
            <a:ext cx="4427769" cy="3317875"/>
          </a:xfrm>
        </p:spPr>
      </p:pic>
    </p:spTree>
    <p:extLst>
      <p:ext uri="{BB962C8B-B14F-4D97-AF65-F5344CB8AC3E}">
        <p14:creationId xmlns:p14="http://schemas.microsoft.com/office/powerpoint/2010/main" val="1980079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EF63-AE1F-4BC9-ADD4-2ABF04DCC887}"/>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EB6A5EE0-815F-4373-B749-8050C41B8420}"/>
              </a:ext>
            </a:extLst>
          </p:cNvPr>
          <p:cNvSpPr>
            <a:spLocks noGrp="1"/>
          </p:cNvSpPr>
          <p:nvPr>
            <p:ph idx="1"/>
          </p:nvPr>
        </p:nvSpPr>
        <p:spPr/>
        <p:txBody>
          <a:bodyPr/>
          <a:lstStyle/>
          <a:p>
            <a:r>
              <a:rPr lang="en-US" dirty="0"/>
              <a:t>Go back to your work place, read your code of ethics, agency policies and standards.  Have they been updated to reflect changing technology?  </a:t>
            </a:r>
          </a:p>
          <a:p>
            <a:r>
              <a:rPr lang="en-US" dirty="0"/>
              <a:t>Advocate to make changes to policies or technology where needed</a:t>
            </a:r>
          </a:p>
          <a:p>
            <a:endParaRPr lang="en-US" dirty="0"/>
          </a:p>
        </p:txBody>
      </p:sp>
    </p:spTree>
    <p:extLst>
      <p:ext uri="{BB962C8B-B14F-4D97-AF65-F5344CB8AC3E}">
        <p14:creationId xmlns:p14="http://schemas.microsoft.com/office/powerpoint/2010/main" val="1214226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B9AD-1588-4D32-8CB6-E2E19E3DA2D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F1FB8DD-AAA5-4E26-89B7-B03EBFEE1361}"/>
              </a:ext>
            </a:extLst>
          </p:cNvPr>
          <p:cNvSpPr>
            <a:spLocks noGrp="1"/>
          </p:cNvSpPr>
          <p:nvPr>
            <p:ph idx="1"/>
          </p:nvPr>
        </p:nvSpPr>
        <p:spPr/>
        <p:txBody>
          <a:bodyPr>
            <a:normAutofit fontScale="77500" lnSpcReduction="20000"/>
          </a:bodyPr>
          <a:lstStyle/>
          <a:p>
            <a:r>
              <a:rPr lang="en-US" dirty="0">
                <a:latin typeface="Cambria" panose="02040503050406030204" pitchFamily="18" charset="0"/>
              </a:rPr>
              <a:t>Academy of Careers and Technology, Policy and Procedure Manual Template, Retrieved from www.wvact.net/swp/policy-and-procedure-manual-template.docx</a:t>
            </a:r>
          </a:p>
          <a:p>
            <a:r>
              <a:rPr lang="en-US" dirty="0">
                <a:latin typeface="Cambria" panose="02040503050406030204" pitchFamily="18" charset="0"/>
              </a:rPr>
              <a:t>Knight, S.A. (2017). New Technology Standards Guide Social Work Practice and Education. </a:t>
            </a:r>
            <a:r>
              <a:rPr lang="en-US" i="1" dirty="0">
                <a:latin typeface="Cambria" panose="02040503050406030204" pitchFamily="18" charset="0"/>
              </a:rPr>
              <a:t>Social Work Today, vol. 17, no. 2, pg. 10-13. </a:t>
            </a:r>
            <a:r>
              <a:rPr lang="en-US" dirty="0">
                <a:latin typeface="Cambria" panose="02040503050406030204" pitchFamily="18" charset="0"/>
                <a:hlinkClick r:id="rId2"/>
              </a:rPr>
              <a:t>www.socialworktoday.com</a:t>
            </a:r>
            <a:r>
              <a:rPr lang="en-US" dirty="0">
                <a:latin typeface="Cambria" panose="02040503050406030204" pitchFamily="18" charset="0"/>
              </a:rPr>
              <a:t> </a:t>
            </a:r>
          </a:p>
          <a:p>
            <a:r>
              <a:rPr lang="en-US" dirty="0">
                <a:latin typeface="Cambria" panose="02040503050406030204" pitchFamily="18" charset="0"/>
              </a:rPr>
              <a:t>National Association of Social Workers. (2017). </a:t>
            </a:r>
            <a:r>
              <a:rPr lang="en-US" i="1" dirty="0">
                <a:latin typeface="Cambria" panose="02040503050406030204" pitchFamily="18" charset="0"/>
              </a:rPr>
              <a:t>Code of Ethics of the National Association of Social Workers.</a:t>
            </a:r>
            <a:r>
              <a:rPr lang="en-US" dirty="0">
                <a:latin typeface="Cambria" panose="02040503050406030204" pitchFamily="18" charset="0"/>
              </a:rPr>
              <a:t> NASW Press, Washington, D.C.</a:t>
            </a:r>
          </a:p>
          <a:p>
            <a:r>
              <a:rPr lang="en-US" dirty="0">
                <a:latin typeface="Cambria" panose="02040503050406030204" pitchFamily="18" charset="0"/>
              </a:rPr>
              <a:t>National Association of Social Workers. (2017). </a:t>
            </a:r>
            <a:r>
              <a:rPr lang="en-US" i="1" dirty="0">
                <a:latin typeface="Cambria" panose="02040503050406030204" pitchFamily="18" charset="0"/>
              </a:rPr>
              <a:t>Ethics and Professional Review </a:t>
            </a:r>
            <a:r>
              <a:rPr lang="en-US" dirty="0">
                <a:latin typeface="Cambria" panose="02040503050406030204" pitchFamily="18" charset="0"/>
              </a:rPr>
              <a:t>Retrieved from</a:t>
            </a:r>
            <a:r>
              <a:rPr lang="en-US" i="1" dirty="0">
                <a:latin typeface="Cambria" panose="02040503050406030204" pitchFamily="18" charset="0"/>
              </a:rPr>
              <a:t> </a:t>
            </a:r>
            <a:r>
              <a:rPr lang="en-US" dirty="0">
                <a:latin typeface="Cambria" panose="02040503050406030204" pitchFamily="18" charset="0"/>
                <a:hlinkClick r:id="rId3"/>
              </a:rPr>
              <a:t>https://www.socialworkers.org/About/Ethics</a:t>
            </a:r>
            <a:endParaRPr lang="en-US" dirty="0">
              <a:latin typeface="Cambria" panose="02040503050406030204" pitchFamily="18" charset="0"/>
            </a:endParaRPr>
          </a:p>
          <a:p>
            <a:r>
              <a:rPr lang="en-US" dirty="0">
                <a:latin typeface="Cambria" panose="02040503050406030204" pitchFamily="18" charset="0"/>
              </a:rPr>
              <a:t>National Association of Social Workers, Association of Social Work Boards, Council on Social Work Education, &amp; Clinical Social Work Association. (2015). </a:t>
            </a:r>
            <a:r>
              <a:rPr lang="en-US" i="1" dirty="0">
                <a:latin typeface="Cambria" panose="02040503050406030204" pitchFamily="18" charset="0"/>
              </a:rPr>
              <a:t>Standards for Technology in Social Work Practice. </a:t>
            </a:r>
            <a:r>
              <a:rPr lang="en-US" dirty="0">
                <a:latin typeface="Cambria" panose="02040503050406030204" pitchFamily="18" charset="0"/>
              </a:rPr>
              <a:t>NASW Press, Washington, D.C.</a:t>
            </a:r>
          </a:p>
          <a:p>
            <a:endParaRPr lang="en-US" dirty="0"/>
          </a:p>
        </p:txBody>
      </p:sp>
    </p:spTree>
    <p:extLst>
      <p:ext uri="{BB962C8B-B14F-4D97-AF65-F5344CB8AC3E}">
        <p14:creationId xmlns:p14="http://schemas.microsoft.com/office/powerpoint/2010/main" val="1004199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466BA-6AB9-4CCF-A927-70881D8322FE}"/>
              </a:ext>
            </a:extLst>
          </p:cNvPr>
          <p:cNvSpPr>
            <a:spLocks noGrp="1"/>
          </p:cNvSpPr>
          <p:nvPr>
            <p:ph type="title"/>
          </p:nvPr>
        </p:nvSpPr>
        <p:spPr/>
        <p:txBody>
          <a:bodyPr/>
          <a:lstStyle/>
          <a:p>
            <a:r>
              <a:rPr lang="en-US" dirty="0"/>
              <a:t>Happy Social Work Month</a:t>
            </a:r>
          </a:p>
        </p:txBody>
      </p:sp>
      <p:pic>
        <p:nvPicPr>
          <p:cNvPr id="5" name="Content Placeholder 4">
            <a:extLst>
              <a:ext uri="{FF2B5EF4-FFF2-40B4-BE49-F238E27FC236}">
                <a16:creationId xmlns:a16="http://schemas.microsoft.com/office/drawing/2014/main" id="{0C0276D0-9B86-42DF-9AC4-47A2C88CA382}"/>
              </a:ext>
            </a:extLst>
          </p:cNvPr>
          <p:cNvPicPr>
            <a:picLocks noGrp="1" noChangeAspect="1"/>
          </p:cNvPicPr>
          <p:nvPr>
            <p:ph idx="1"/>
          </p:nvPr>
        </p:nvPicPr>
        <p:blipFill>
          <a:blip r:embed="rId2"/>
          <a:stretch>
            <a:fillRect/>
          </a:stretch>
        </p:blipFill>
        <p:spPr>
          <a:xfrm>
            <a:off x="5143500" y="3263900"/>
            <a:ext cx="1905000" cy="1905000"/>
          </a:xfrm>
        </p:spPr>
      </p:pic>
    </p:spTree>
    <p:extLst>
      <p:ext uri="{BB962C8B-B14F-4D97-AF65-F5344CB8AC3E}">
        <p14:creationId xmlns:p14="http://schemas.microsoft.com/office/powerpoint/2010/main" val="2507636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028F2-0FFB-42B7-882D-58B290203431}"/>
              </a:ext>
            </a:extLst>
          </p:cNvPr>
          <p:cNvSpPr>
            <a:spLocks noGrp="1"/>
          </p:cNvSpPr>
          <p:nvPr>
            <p:ph type="title"/>
          </p:nvPr>
        </p:nvSpPr>
        <p:spPr>
          <a:xfrm>
            <a:off x="804421" y="796374"/>
            <a:ext cx="10583158" cy="880027"/>
          </a:xfrm>
        </p:spPr>
        <p:txBody>
          <a:bodyPr>
            <a:normAutofit/>
          </a:bodyPr>
          <a:lstStyle/>
          <a:p>
            <a:r>
              <a:rPr lang="en-US" dirty="0">
                <a:solidFill>
                  <a:schemeClr val="tx1"/>
                </a:solidFill>
              </a:rPr>
              <a:t>Learning Objectives</a:t>
            </a:r>
          </a:p>
        </p:txBody>
      </p:sp>
      <p:sp>
        <p:nvSpPr>
          <p:cNvPr id="3" name="Content Placeholder 2">
            <a:extLst>
              <a:ext uri="{FF2B5EF4-FFF2-40B4-BE49-F238E27FC236}">
                <a16:creationId xmlns:a16="http://schemas.microsoft.com/office/drawing/2014/main" id="{1B61EADB-043F-45F9-B434-23385F9A49F8}"/>
              </a:ext>
            </a:extLst>
          </p:cNvPr>
          <p:cNvSpPr>
            <a:spLocks noGrp="1"/>
          </p:cNvSpPr>
          <p:nvPr>
            <p:ph idx="1"/>
          </p:nvPr>
        </p:nvSpPr>
        <p:spPr>
          <a:xfrm>
            <a:off x="1295401" y="2612256"/>
            <a:ext cx="9601196" cy="3263612"/>
          </a:xfrm>
        </p:spPr>
        <p:txBody>
          <a:bodyPr>
            <a:normAutofit/>
          </a:bodyPr>
          <a:lstStyle/>
          <a:p>
            <a:r>
              <a:rPr lang="en-US">
                <a:latin typeface="Times New Roman" panose="02020603050405020304" pitchFamily="18" charset="0"/>
              </a:rPr>
              <a:t>Ethical vs Legal</a:t>
            </a:r>
          </a:p>
          <a:p>
            <a:r>
              <a:rPr lang="en-US">
                <a:latin typeface="Times New Roman" panose="02020603050405020304" pitchFamily="18" charset="0"/>
                <a:ea typeface="Times New Roman" panose="02020603050405020304" pitchFamily="18" charset="0"/>
              </a:rPr>
              <a:t>Ethical standards for using technology in the workplace  </a:t>
            </a:r>
          </a:p>
          <a:p>
            <a:r>
              <a:rPr lang="en-US">
                <a:latin typeface="Times New Roman" panose="02020603050405020304" pitchFamily="18" charset="0"/>
                <a:ea typeface="Times New Roman" panose="02020603050405020304" pitchFamily="18" charset="0"/>
              </a:rPr>
              <a:t>How to set boundaries with co-workers and clients related to technology</a:t>
            </a:r>
          </a:p>
          <a:p>
            <a:r>
              <a:rPr lang="en-US">
                <a:latin typeface="Times New Roman" panose="02020603050405020304" pitchFamily="18" charset="0"/>
              </a:rPr>
              <a:t>Protecting the Client</a:t>
            </a:r>
          </a:p>
          <a:p>
            <a:r>
              <a:rPr lang="en-US">
                <a:latin typeface="Times New Roman" panose="02020603050405020304" pitchFamily="18" charset="0"/>
              </a:rPr>
              <a:t>Protecting the Professional</a:t>
            </a:r>
          </a:p>
          <a:p>
            <a:r>
              <a:rPr lang="en-US">
                <a:latin typeface="Times New Roman" panose="02020603050405020304" pitchFamily="18" charset="0"/>
              </a:rPr>
              <a:t>Protecting the Agency</a:t>
            </a:r>
            <a:endParaRPr lang="en-US" dirty="0"/>
          </a:p>
        </p:txBody>
      </p:sp>
    </p:spTree>
    <p:extLst>
      <p:ext uri="{BB962C8B-B14F-4D97-AF65-F5344CB8AC3E}">
        <p14:creationId xmlns:p14="http://schemas.microsoft.com/office/powerpoint/2010/main" val="428107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07022-6DA1-4325-8D26-4C913F13BA50}"/>
              </a:ext>
            </a:extLst>
          </p:cNvPr>
          <p:cNvSpPr>
            <a:spLocks noGrp="1"/>
          </p:cNvSpPr>
          <p:nvPr>
            <p:ph type="title"/>
          </p:nvPr>
        </p:nvSpPr>
        <p:spPr>
          <a:xfrm>
            <a:off x="952108" y="954756"/>
            <a:ext cx="2730414" cy="4946003"/>
          </a:xfrm>
        </p:spPr>
        <p:txBody>
          <a:bodyPr>
            <a:normAutofit/>
          </a:bodyPr>
          <a:lstStyle/>
          <a:p>
            <a:r>
              <a:rPr lang="en-US" dirty="0">
                <a:solidFill>
                  <a:schemeClr val="tx1"/>
                </a:solidFill>
                <a:latin typeface="Times New Roman" panose="02020603050405020304" pitchFamily="18" charset="0"/>
              </a:rPr>
              <a:t>Ethical </a:t>
            </a:r>
            <a:br>
              <a:rPr lang="en-US" dirty="0">
                <a:solidFill>
                  <a:schemeClr val="tx1"/>
                </a:solidFill>
                <a:latin typeface="Times New Roman" panose="02020603050405020304" pitchFamily="18" charset="0"/>
              </a:rPr>
            </a:br>
            <a:r>
              <a:rPr lang="en-US" dirty="0">
                <a:solidFill>
                  <a:schemeClr val="tx1"/>
                </a:solidFill>
                <a:latin typeface="Times New Roman" panose="02020603050405020304" pitchFamily="18" charset="0"/>
              </a:rPr>
              <a:t>vs </a:t>
            </a:r>
            <a:br>
              <a:rPr lang="en-US" dirty="0">
                <a:solidFill>
                  <a:schemeClr val="tx1"/>
                </a:solidFill>
                <a:latin typeface="Times New Roman" panose="02020603050405020304" pitchFamily="18" charset="0"/>
              </a:rPr>
            </a:br>
            <a:r>
              <a:rPr lang="en-US" dirty="0">
                <a:solidFill>
                  <a:schemeClr val="tx1"/>
                </a:solidFill>
                <a:latin typeface="Times New Roman" panose="02020603050405020304" pitchFamily="18" charset="0"/>
              </a:rPr>
              <a:t>Legal</a:t>
            </a:r>
            <a:endParaRPr lang="en-US" dirty="0">
              <a:solidFill>
                <a:schemeClr val="tx1"/>
              </a:solidFill>
            </a:endParaRPr>
          </a:p>
        </p:txBody>
      </p:sp>
      <p:sp>
        <p:nvSpPr>
          <p:cNvPr id="3" name="Content Placeholder 2">
            <a:extLst>
              <a:ext uri="{FF2B5EF4-FFF2-40B4-BE49-F238E27FC236}">
                <a16:creationId xmlns:a16="http://schemas.microsoft.com/office/drawing/2014/main" id="{0BEC6756-EDF2-4635-95C4-CEA8539EC4B2}"/>
              </a:ext>
            </a:extLst>
          </p:cNvPr>
          <p:cNvSpPr>
            <a:spLocks noGrp="1"/>
          </p:cNvSpPr>
          <p:nvPr>
            <p:ph idx="1"/>
          </p:nvPr>
        </p:nvSpPr>
        <p:spPr>
          <a:xfrm>
            <a:off x="5140934" y="469900"/>
            <a:ext cx="5953630" cy="5405968"/>
          </a:xfrm>
        </p:spPr>
        <p:txBody>
          <a:bodyPr anchor="ctr">
            <a:normAutofit/>
          </a:bodyPr>
          <a:lstStyle/>
          <a:p>
            <a:r>
              <a:rPr lang="en-US" dirty="0"/>
              <a:t>What’s the difference?</a:t>
            </a:r>
          </a:p>
          <a:p>
            <a:r>
              <a:rPr lang="en-US" dirty="0"/>
              <a:t>Ethical and Legal</a:t>
            </a:r>
          </a:p>
          <a:p>
            <a:r>
              <a:rPr lang="en-US" dirty="0"/>
              <a:t>Unethical but Legal</a:t>
            </a:r>
          </a:p>
          <a:p>
            <a:r>
              <a:rPr lang="en-US" dirty="0"/>
              <a:t>Ethical but Illegal</a:t>
            </a:r>
          </a:p>
          <a:p>
            <a:r>
              <a:rPr lang="en-US" dirty="0"/>
              <a:t>Unethical and Illegal</a:t>
            </a:r>
          </a:p>
        </p:txBody>
      </p:sp>
    </p:spTree>
    <p:extLst>
      <p:ext uri="{BB962C8B-B14F-4D97-AF65-F5344CB8AC3E}">
        <p14:creationId xmlns:p14="http://schemas.microsoft.com/office/powerpoint/2010/main" val="1865836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6AEF-D461-469E-9288-3BE95322E3EF}"/>
              </a:ext>
            </a:extLst>
          </p:cNvPr>
          <p:cNvSpPr>
            <a:spLocks noGrp="1"/>
          </p:cNvSpPr>
          <p:nvPr>
            <p:ph type="title"/>
          </p:nvPr>
        </p:nvSpPr>
        <p:spPr/>
        <p:txBody>
          <a:bodyPr>
            <a:normAutofit fontScale="90000"/>
          </a:bodyPr>
          <a:lstStyle/>
          <a:p>
            <a:r>
              <a:rPr lang="en-US" dirty="0">
                <a:solidFill>
                  <a:srgbClr val="000000"/>
                </a:solidFill>
                <a:latin typeface="Times New Roman" panose="02020603050405020304" pitchFamily="18" charset="0"/>
                <a:ea typeface="Times New Roman" panose="02020603050405020304" pitchFamily="18" charset="0"/>
              </a:rPr>
              <a:t>Ethical standards for using technology in the workplace</a:t>
            </a:r>
            <a:endParaRPr lang="en-US" dirty="0"/>
          </a:p>
        </p:txBody>
      </p:sp>
      <p:sp>
        <p:nvSpPr>
          <p:cNvPr id="3" name="Content Placeholder 2">
            <a:extLst>
              <a:ext uri="{FF2B5EF4-FFF2-40B4-BE49-F238E27FC236}">
                <a16:creationId xmlns:a16="http://schemas.microsoft.com/office/drawing/2014/main" id="{98B0DF88-86B3-43EA-80C9-B4BDB7828947}"/>
              </a:ext>
            </a:extLst>
          </p:cNvPr>
          <p:cNvSpPr>
            <a:spLocks noGrp="1"/>
          </p:cNvSpPr>
          <p:nvPr>
            <p:ph idx="1"/>
          </p:nvPr>
        </p:nvSpPr>
        <p:spPr/>
        <p:txBody>
          <a:bodyPr/>
          <a:lstStyle/>
          <a:p>
            <a:r>
              <a:rPr lang="en-US" dirty="0"/>
              <a:t>Professional Standards</a:t>
            </a:r>
          </a:p>
          <a:p>
            <a:r>
              <a:rPr lang="en-US" dirty="0"/>
              <a:t>Policies in the Workplace</a:t>
            </a:r>
          </a:p>
          <a:p>
            <a:r>
              <a:rPr lang="en-US" dirty="0"/>
              <a:t>Websites – Whitehouse.com vs Whitehouse.gov</a:t>
            </a:r>
          </a:p>
          <a:p>
            <a:endParaRPr lang="en-US" dirty="0"/>
          </a:p>
          <a:p>
            <a:endParaRPr lang="en-US" dirty="0"/>
          </a:p>
        </p:txBody>
      </p:sp>
      <p:graphicFrame>
        <p:nvGraphicFramePr>
          <p:cNvPr id="4" name="Table 3">
            <a:extLst>
              <a:ext uri="{FF2B5EF4-FFF2-40B4-BE49-F238E27FC236}">
                <a16:creationId xmlns:a16="http://schemas.microsoft.com/office/drawing/2014/main" id="{7D6FFAEF-DA5D-4D6E-9D34-43A9183A6563}"/>
              </a:ext>
            </a:extLst>
          </p:cNvPr>
          <p:cNvGraphicFramePr>
            <a:graphicFrameLocks noGrp="1"/>
          </p:cNvGraphicFramePr>
          <p:nvPr>
            <p:extLst>
              <p:ext uri="{D42A27DB-BD31-4B8C-83A1-F6EECF244321}">
                <p14:modId xmlns:p14="http://schemas.microsoft.com/office/powerpoint/2010/main" val="2839254173"/>
              </p:ext>
            </p:extLst>
          </p:nvPr>
        </p:nvGraphicFramePr>
        <p:xfrm>
          <a:off x="970280" y="5039362"/>
          <a:ext cx="9601200" cy="640080"/>
        </p:xfrm>
        <a:graphic>
          <a:graphicData uri="http://schemas.openxmlformats.org/drawingml/2006/table">
            <a:tbl>
              <a:tblPr/>
              <a:tblGrid>
                <a:gridCol w="9601200">
                  <a:extLst>
                    <a:ext uri="{9D8B030D-6E8A-4147-A177-3AD203B41FA5}">
                      <a16:colId xmlns:a16="http://schemas.microsoft.com/office/drawing/2014/main" val="3067719740"/>
                    </a:ext>
                  </a:extLst>
                </a:gridCol>
              </a:tblGrid>
              <a:tr h="0">
                <a:tc>
                  <a:txBody>
                    <a:bodyPr/>
                    <a:lstStyle/>
                    <a:p>
                      <a:r>
                        <a:rPr lang="en-US" sz="1350" b="1" dirty="0">
                          <a:solidFill>
                            <a:srgbClr val="FFFFFF"/>
                          </a:solidFill>
                          <a:effectLst/>
                          <a:latin typeface="Times" panose="02020603050405020304" pitchFamily="18" charset="0"/>
                        </a:rPr>
                        <a:t>CAUTION:</a:t>
                      </a:r>
                      <a:r>
                        <a:rPr lang="en-US" sz="1350" dirty="0">
                          <a:solidFill>
                            <a:srgbClr val="FFFFFF"/>
                          </a:solidFill>
                          <a:effectLst/>
                          <a:latin typeface="Times" panose="02020603050405020304" pitchFamily="18" charset="0"/>
                        </a:rPr>
                        <a:t> This email was received from an EXTERNAL source, use caution when clicking links or opening attachments.</a:t>
                      </a:r>
                      <a:br>
                        <a:rPr lang="en-US" sz="1350" dirty="0">
                          <a:solidFill>
                            <a:srgbClr val="FFFFFF"/>
                          </a:solidFill>
                          <a:effectLst/>
                          <a:latin typeface="Times" panose="02020603050405020304" pitchFamily="18" charset="0"/>
                        </a:rPr>
                      </a:br>
                      <a:r>
                        <a:rPr lang="en-US" sz="1350" dirty="0">
                          <a:solidFill>
                            <a:srgbClr val="FFFFFF"/>
                          </a:solidFill>
                          <a:effectLst/>
                          <a:latin typeface="Times" panose="02020603050405020304" pitchFamily="18" charset="0"/>
                        </a:rPr>
                        <a:t>If you believe this to be a malicious and/or phishing email, please send this email as an attachment to</a:t>
                      </a:r>
                      <a:r>
                        <a:rPr lang="en-US" sz="1350" dirty="0">
                          <a:solidFill>
                            <a:srgbClr val="FFFFFF"/>
                          </a:solidFill>
                          <a:effectLst/>
                          <a:latin typeface="Times" panose="02020603050405020304" pitchFamily="18" charset="0"/>
                          <a:hlinkClick r:id="rId3"/>
                        </a:rPr>
                        <a:t>SPAM@dps.texas.gov</a:t>
                      </a:r>
                      <a:r>
                        <a:rPr lang="en-US" sz="1350" dirty="0">
                          <a:solidFill>
                            <a:srgbClr val="FFFFFF"/>
                          </a:solidFill>
                          <a:effectLst/>
                          <a:latin typeface="Times" panose="02020603050405020304" pitchFamily="18" charset="0"/>
                        </a:rPr>
                        <a:t>.</a:t>
                      </a:r>
                      <a:endParaRPr lang="en-US" dirty="0">
                        <a:effectLst/>
                        <a:latin typeface="arial" panose="020B0604020202020204" pitchFamily="34" charset="0"/>
                      </a:endParaRPr>
                    </a:p>
                  </a:txBody>
                  <a:tcPr marL="114300" marR="114300" marT="114300" marB="1143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63232"/>
                    </a:solidFill>
                  </a:tcPr>
                </a:tc>
                <a:extLst>
                  <a:ext uri="{0D108BD9-81ED-4DB2-BD59-A6C34878D82A}">
                    <a16:rowId xmlns:a16="http://schemas.microsoft.com/office/drawing/2014/main" val="2830803477"/>
                  </a:ext>
                </a:extLst>
              </a:tr>
            </a:tbl>
          </a:graphicData>
        </a:graphic>
      </p:graphicFrame>
      <p:pic>
        <p:nvPicPr>
          <p:cNvPr id="1026" name="Picture 2" descr="https://ssl.gstatic.com/ui/v1/icons/mail/images/cleardot.gif">
            <a:extLst>
              <a:ext uri="{FF2B5EF4-FFF2-40B4-BE49-F238E27FC236}">
                <a16:creationId xmlns:a16="http://schemas.microsoft.com/office/drawing/2014/main" id="{B70AA0F0-A18B-45FB-8698-B09DBD2EBA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1518" y="807688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336DC8-7231-44A3-8772-C27BCC7B872F}"/>
              </a:ext>
            </a:extLst>
          </p:cNvPr>
          <p:cNvSpPr txBox="1"/>
          <p:nvPr/>
        </p:nvSpPr>
        <p:spPr>
          <a:xfrm>
            <a:off x="860553" y="4216400"/>
            <a:ext cx="10368280" cy="646331"/>
          </a:xfrm>
          <a:prstGeom prst="rect">
            <a:avLst/>
          </a:prstGeom>
          <a:noFill/>
        </p:spPr>
        <p:txBody>
          <a:bodyPr wrap="square" rtlCol="0">
            <a:spAutoFit/>
          </a:bodyPr>
          <a:lstStyle/>
          <a:p>
            <a:r>
              <a:rPr lang="en-US" sz="1200" b="1" dirty="0">
                <a:solidFill>
                  <a:srgbClr val="244061"/>
                </a:solidFill>
                <a:latin typeface="arial" panose="020B0604020202020204" pitchFamily="34" charset="0"/>
              </a:rPr>
              <a:t>CONFIDENTIALITY: </a:t>
            </a:r>
            <a:r>
              <a:rPr lang="en-US" sz="1200" i="1" dirty="0">
                <a:solidFill>
                  <a:srgbClr val="244061"/>
                </a:solidFill>
                <a:latin typeface="arial" panose="020B0604020202020204" pitchFamily="34" charset="0"/>
              </a:rPr>
              <a:t>This e-mail communication and any attachments may contain confidential and privileged information for the use of the designated recipients named above.  This transmission is strictly confidential.  If you are not the intended recipient of this message, you may not disclose, print, copy or disseminate this information.  If you have received this in error, please reply and notify the sender (only) and delete the message. </a:t>
            </a:r>
            <a:endParaRPr lang="en-US" sz="1200" dirty="0"/>
          </a:p>
        </p:txBody>
      </p:sp>
    </p:spTree>
    <p:extLst>
      <p:ext uri="{BB962C8B-B14F-4D97-AF65-F5344CB8AC3E}">
        <p14:creationId xmlns:p14="http://schemas.microsoft.com/office/powerpoint/2010/main" val="3283863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B3381-8ACF-4235-82FA-11FB4625456A}"/>
              </a:ext>
            </a:extLst>
          </p:cNvPr>
          <p:cNvSpPr>
            <a:spLocks noGrp="1"/>
          </p:cNvSpPr>
          <p:nvPr>
            <p:ph type="title"/>
          </p:nvPr>
        </p:nvSpPr>
        <p:spPr/>
        <p:txBody>
          <a:bodyPr>
            <a:normAutofit fontScale="90000"/>
          </a:bodyPr>
          <a:lstStyle/>
          <a:p>
            <a:r>
              <a:rPr lang="en-US" dirty="0">
                <a:solidFill>
                  <a:srgbClr val="000000"/>
                </a:solidFill>
                <a:latin typeface="Times New Roman" panose="02020603050405020304" pitchFamily="18" charset="0"/>
                <a:ea typeface="Times New Roman" panose="02020603050405020304" pitchFamily="18" charset="0"/>
              </a:rPr>
              <a:t>Setting boundaries with co-workers and clients related to technology</a:t>
            </a:r>
            <a:endParaRPr lang="en-US" dirty="0"/>
          </a:p>
        </p:txBody>
      </p:sp>
      <p:pic>
        <p:nvPicPr>
          <p:cNvPr id="4" name="Picture 3">
            <a:extLst>
              <a:ext uri="{FF2B5EF4-FFF2-40B4-BE49-F238E27FC236}">
                <a16:creationId xmlns:a16="http://schemas.microsoft.com/office/drawing/2014/main" id="{309AEE1B-DE65-4115-9FF5-971664EE9683}"/>
              </a:ext>
            </a:extLst>
          </p:cNvPr>
          <p:cNvPicPr>
            <a:picLocks noChangeAspect="1"/>
          </p:cNvPicPr>
          <p:nvPr/>
        </p:nvPicPr>
        <p:blipFill>
          <a:blip r:embed="rId3"/>
          <a:stretch>
            <a:fillRect/>
          </a:stretch>
        </p:blipFill>
        <p:spPr>
          <a:xfrm>
            <a:off x="7217506" y="2702054"/>
            <a:ext cx="787212" cy="787212"/>
          </a:xfrm>
          <a:prstGeom prst="rect">
            <a:avLst/>
          </a:prstGeom>
        </p:spPr>
      </p:pic>
      <p:pic>
        <p:nvPicPr>
          <p:cNvPr id="5" name="Picture 4">
            <a:extLst>
              <a:ext uri="{FF2B5EF4-FFF2-40B4-BE49-F238E27FC236}">
                <a16:creationId xmlns:a16="http://schemas.microsoft.com/office/drawing/2014/main" id="{040C1021-2B08-4389-AE7A-BC17ED57A6EF}"/>
              </a:ext>
            </a:extLst>
          </p:cNvPr>
          <p:cNvPicPr>
            <a:picLocks noChangeAspect="1"/>
          </p:cNvPicPr>
          <p:nvPr/>
        </p:nvPicPr>
        <p:blipFill>
          <a:blip r:embed="rId4"/>
          <a:stretch>
            <a:fillRect/>
          </a:stretch>
        </p:blipFill>
        <p:spPr>
          <a:xfrm>
            <a:off x="5402465" y="2576012"/>
            <a:ext cx="935363" cy="794279"/>
          </a:xfrm>
          <a:prstGeom prst="rect">
            <a:avLst/>
          </a:prstGeom>
        </p:spPr>
      </p:pic>
      <p:pic>
        <p:nvPicPr>
          <p:cNvPr id="6" name="Picture 5">
            <a:extLst>
              <a:ext uri="{FF2B5EF4-FFF2-40B4-BE49-F238E27FC236}">
                <a16:creationId xmlns:a16="http://schemas.microsoft.com/office/drawing/2014/main" id="{C293D112-4953-4BD6-8B11-F3B655C2627D}"/>
              </a:ext>
            </a:extLst>
          </p:cNvPr>
          <p:cNvPicPr>
            <a:picLocks noChangeAspect="1"/>
          </p:cNvPicPr>
          <p:nvPr/>
        </p:nvPicPr>
        <p:blipFill>
          <a:blip r:embed="rId5"/>
          <a:stretch>
            <a:fillRect/>
          </a:stretch>
        </p:blipFill>
        <p:spPr>
          <a:xfrm>
            <a:off x="6253584" y="3699106"/>
            <a:ext cx="1159247" cy="876175"/>
          </a:xfrm>
          <a:prstGeom prst="rect">
            <a:avLst/>
          </a:prstGeom>
        </p:spPr>
      </p:pic>
      <p:pic>
        <p:nvPicPr>
          <p:cNvPr id="8" name="Picture 7">
            <a:extLst>
              <a:ext uri="{FF2B5EF4-FFF2-40B4-BE49-F238E27FC236}">
                <a16:creationId xmlns:a16="http://schemas.microsoft.com/office/drawing/2014/main" id="{6CF2DD4E-E4BF-4368-B08E-9BC0A074DF71}"/>
              </a:ext>
            </a:extLst>
          </p:cNvPr>
          <p:cNvPicPr>
            <a:picLocks noChangeAspect="1"/>
          </p:cNvPicPr>
          <p:nvPr/>
        </p:nvPicPr>
        <p:blipFill>
          <a:blip r:embed="rId6"/>
          <a:stretch>
            <a:fillRect/>
          </a:stretch>
        </p:blipFill>
        <p:spPr>
          <a:xfrm>
            <a:off x="8278707" y="5049434"/>
            <a:ext cx="875748" cy="867882"/>
          </a:xfrm>
          <a:prstGeom prst="rect">
            <a:avLst/>
          </a:prstGeom>
        </p:spPr>
      </p:pic>
      <p:pic>
        <p:nvPicPr>
          <p:cNvPr id="12" name="Picture 11">
            <a:extLst>
              <a:ext uri="{FF2B5EF4-FFF2-40B4-BE49-F238E27FC236}">
                <a16:creationId xmlns:a16="http://schemas.microsoft.com/office/drawing/2014/main" id="{EEE3401D-EFFE-4DB1-8CDC-77C68A4164E8}"/>
              </a:ext>
            </a:extLst>
          </p:cNvPr>
          <p:cNvPicPr>
            <a:picLocks noChangeAspect="1"/>
          </p:cNvPicPr>
          <p:nvPr/>
        </p:nvPicPr>
        <p:blipFill rotWithShape="1">
          <a:blip r:embed="rId7"/>
          <a:srcRect l="17614" r="17194"/>
          <a:stretch/>
        </p:blipFill>
        <p:spPr>
          <a:xfrm>
            <a:off x="6875555" y="5029851"/>
            <a:ext cx="934091" cy="884445"/>
          </a:xfrm>
          <a:prstGeom prst="rect">
            <a:avLst/>
          </a:prstGeom>
        </p:spPr>
      </p:pic>
      <p:pic>
        <p:nvPicPr>
          <p:cNvPr id="14" name="Picture 13">
            <a:extLst>
              <a:ext uri="{FF2B5EF4-FFF2-40B4-BE49-F238E27FC236}">
                <a16:creationId xmlns:a16="http://schemas.microsoft.com/office/drawing/2014/main" id="{2A35D3E4-9638-41FB-BC03-FD9D8FDE00A2}"/>
              </a:ext>
            </a:extLst>
          </p:cNvPr>
          <p:cNvPicPr>
            <a:picLocks noChangeAspect="1"/>
          </p:cNvPicPr>
          <p:nvPr/>
        </p:nvPicPr>
        <p:blipFill>
          <a:blip r:embed="rId8"/>
          <a:stretch>
            <a:fillRect/>
          </a:stretch>
        </p:blipFill>
        <p:spPr>
          <a:xfrm>
            <a:off x="8626234" y="2873478"/>
            <a:ext cx="1991255" cy="444364"/>
          </a:xfrm>
          <a:prstGeom prst="rect">
            <a:avLst/>
          </a:prstGeom>
        </p:spPr>
      </p:pic>
      <p:pic>
        <p:nvPicPr>
          <p:cNvPr id="15" name="Picture 14">
            <a:extLst>
              <a:ext uri="{FF2B5EF4-FFF2-40B4-BE49-F238E27FC236}">
                <a16:creationId xmlns:a16="http://schemas.microsoft.com/office/drawing/2014/main" id="{B123557D-F4DD-4260-B84B-8F4914ECBD58}"/>
              </a:ext>
            </a:extLst>
          </p:cNvPr>
          <p:cNvPicPr>
            <a:picLocks noChangeAspect="1"/>
          </p:cNvPicPr>
          <p:nvPr/>
        </p:nvPicPr>
        <p:blipFill>
          <a:blip r:embed="rId9"/>
          <a:stretch>
            <a:fillRect/>
          </a:stretch>
        </p:blipFill>
        <p:spPr>
          <a:xfrm>
            <a:off x="9343100" y="5029851"/>
            <a:ext cx="1690561" cy="845281"/>
          </a:xfrm>
          <a:prstGeom prst="rect">
            <a:avLst/>
          </a:prstGeom>
        </p:spPr>
      </p:pic>
      <p:pic>
        <p:nvPicPr>
          <p:cNvPr id="17" name="Picture 16">
            <a:extLst>
              <a:ext uri="{FF2B5EF4-FFF2-40B4-BE49-F238E27FC236}">
                <a16:creationId xmlns:a16="http://schemas.microsoft.com/office/drawing/2014/main" id="{D289FFCF-1D00-477F-92C2-0A557B3CA47D}"/>
              </a:ext>
            </a:extLst>
          </p:cNvPr>
          <p:cNvPicPr>
            <a:picLocks noChangeAspect="1"/>
          </p:cNvPicPr>
          <p:nvPr/>
        </p:nvPicPr>
        <p:blipFill>
          <a:blip r:embed="rId10"/>
          <a:stretch>
            <a:fillRect/>
          </a:stretch>
        </p:blipFill>
        <p:spPr>
          <a:xfrm>
            <a:off x="4589456" y="3586666"/>
            <a:ext cx="1101057" cy="1101057"/>
          </a:xfrm>
          <a:prstGeom prst="rect">
            <a:avLst/>
          </a:prstGeom>
        </p:spPr>
      </p:pic>
      <p:pic>
        <p:nvPicPr>
          <p:cNvPr id="18" name="Picture 17">
            <a:extLst>
              <a:ext uri="{FF2B5EF4-FFF2-40B4-BE49-F238E27FC236}">
                <a16:creationId xmlns:a16="http://schemas.microsoft.com/office/drawing/2014/main" id="{AD204072-E3DD-406B-9433-BE63502BF770}"/>
              </a:ext>
            </a:extLst>
          </p:cNvPr>
          <p:cNvPicPr>
            <a:picLocks noChangeAspect="1"/>
          </p:cNvPicPr>
          <p:nvPr/>
        </p:nvPicPr>
        <p:blipFill rotWithShape="1">
          <a:blip r:embed="rId11"/>
          <a:srcRect l="27033" t="20547" r="29062"/>
          <a:stretch/>
        </p:blipFill>
        <p:spPr>
          <a:xfrm>
            <a:off x="5236615" y="4962634"/>
            <a:ext cx="907796" cy="919966"/>
          </a:xfrm>
          <a:prstGeom prst="rect">
            <a:avLst/>
          </a:prstGeom>
        </p:spPr>
      </p:pic>
      <p:pic>
        <p:nvPicPr>
          <p:cNvPr id="20" name="Picture 19">
            <a:extLst>
              <a:ext uri="{FF2B5EF4-FFF2-40B4-BE49-F238E27FC236}">
                <a16:creationId xmlns:a16="http://schemas.microsoft.com/office/drawing/2014/main" id="{A95282C1-716A-46E5-A854-986B7FC95729}"/>
              </a:ext>
            </a:extLst>
          </p:cNvPr>
          <p:cNvPicPr>
            <a:picLocks noChangeAspect="1"/>
          </p:cNvPicPr>
          <p:nvPr/>
        </p:nvPicPr>
        <p:blipFill>
          <a:blip r:embed="rId12"/>
          <a:stretch>
            <a:fillRect/>
          </a:stretch>
        </p:blipFill>
        <p:spPr>
          <a:xfrm>
            <a:off x="2755940" y="3635672"/>
            <a:ext cx="1003046" cy="1003046"/>
          </a:xfrm>
          <a:prstGeom prst="rect">
            <a:avLst/>
          </a:prstGeom>
        </p:spPr>
      </p:pic>
      <p:pic>
        <p:nvPicPr>
          <p:cNvPr id="21" name="Picture 20">
            <a:extLst>
              <a:ext uri="{FF2B5EF4-FFF2-40B4-BE49-F238E27FC236}">
                <a16:creationId xmlns:a16="http://schemas.microsoft.com/office/drawing/2014/main" id="{6519A285-392F-4EC7-A851-75407922CE26}"/>
              </a:ext>
            </a:extLst>
          </p:cNvPr>
          <p:cNvPicPr>
            <a:picLocks noChangeAspect="1"/>
          </p:cNvPicPr>
          <p:nvPr/>
        </p:nvPicPr>
        <p:blipFill>
          <a:blip r:embed="rId13"/>
          <a:stretch>
            <a:fillRect/>
          </a:stretch>
        </p:blipFill>
        <p:spPr>
          <a:xfrm>
            <a:off x="1653836" y="2598798"/>
            <a:ext cx="899612" cy="899612"/>
          </a:xfrm>
          <a:prstGeom prst="rect">
            <a:avLst/>
          </a:prstGeom>
        </p:spPr>
      </p:pic>
      <p:pic>
        <p:nvPicPr>
          <p:cNvPr id="22" name="Picture 21">
            <a:extLst>
              <a:ext uri="{FF2B5EF4-FFF2-40B4-BE49-F238E27FC236}">
                <a16:creationId xmlns:a16="http://schemas.microsoft.com/office/drawing/2014/main" id="{D4C5C114-577E-4B83-92E7-F59A34A45ED5}"/>
              </a:ext>
            </a:extLst>
          </p:cNvPr>
          <p:cNvPicPr>
            <a:picLocks noChangeAspect="1"/>
          </p:cNvPicPr>
          <p:nvPr/>
        </p:nvPicPr>
        <p:blipFill rotWithShape="1">
          <a:blip r:embed="rId14"/>
          <a:srcRect l="4207" t="14198" r="53466" b="20239"/>
          <a:stretch/>
        </p:blipFill>
        <p:spPr>
          <a:xfrm>
            <a:off x="8051068" y="3742107"/>
            <a:ext cx="1033637" cy="896611"/>
          </a:xfrm>
          <a:prstGeom prst="rect">
            <a:avLst/>
          </a:prstGeom>
        </p:spPr>
      </p:pic>
      <p:pic>
        <p:nvPicPr>
          <p:cNvPr id="23" name="Picture 22">
            <a:extLst>
              <a:ext uri="{FF2B5EF4-FFF2-40B4-BE49-F238E27FC236}">
                <a16:creationId xmlns:a16="http://schemas.microsoft.com/office/drawing/2014/main" id="{9AECD3B3-6603-4099-9B6D-BE7E881A9C08}"/>
              </a:ext>
            </a:extLst>
          </p:cNvPr>
          <p:cNvPicPr>
            <a:picLocks noChangeAspect="1"/>
          </p:cNvPicPr>
          <p:nvPr/>
        </p:nvPicPr>
        <p:blipFill>
          <a:blip r:embed="rId15"/>
          <a:stretch>
            <a:fillRect/>
          </a:stretch>
        </p:blipFill>
        <p:spPr>
          <a:xfrm>
            <a:off x="3557795" y="4889537"/>
            <a:ext cx="1002152" cy="1002152"/>
          </a:xfrm>
          <a:prstGeom prst="rect">
            <a:avLst/>
          </a:prstGeom>
        </p:spPr>
      </p:pic>
      <p:pic>
        <p:nvPicPr>
          <p:cNvPr id="24" name="Picture 23">
            <a:extLst>
              <a:ext uri="{FF2B5EF4-FFF2-40B4-BE49-F238E27FC236}">
                <a16:creationId xmlns:a16="http://schemas.microsoft.com/office/drawing/2014/main" id="{4A09E2A3-96D8-4708-9731-0E16662991D1}"/>
              </a:ext>
            </a:extLst>
          </p:cNvPr>
          <p:cNvPicPr>
            <a:picLocks noChangeAspect="1"/>
          </p:cNvPicPr>
          <p:nvPr/>
        </p:nvPicPr>
        <p:blipFill>
          <a:blip r:embed="rId16"/>
          <a:stretch>
            <a:fillRect/>
          </a:stretch>
        </p:blipFill>
        <p:spPr>
          <a:xfrm>
            <a:off x="1488147" y="4970998"/>
            <a:ext cx="1002152" cy="1002152"/>
          </a:xfrm>
          <a:prstGeom prst="rect">
            <a:avLst/>
          </a:prstGeom>
        </p:spPr>
      </p:pic>
      <p:pic>
        <p:nvPicPr>
          <p:cNvPr id="25" name="Picture 24">
            <a:extLst>
              <a:ext uri="{FF2B5EF4-FFF2-40B4-BE49-F238E27FC236}">
                <a16:creationId xmlns:a16="http://schemas.microsoft.com/office/drawing/2014/main" id="{5A47A67E-7AE9-43FF-A7BE-0833A1A03538}"/>
              </a:ext>
            </a:extLst>
          </p:cNvPr>
          <p:cNvPicPr>
            <a:picLocks noChangeAspect="1"/>
          </p:cNvPicPr>
          <p:nvPr/>
        </p:nvPicPr>
        <p:blipFill>
          <a:blip r:embed="rId17"/>
          <a:stretch>
            <a:fillRect/>
          </a:stretch>
        </p:blipFill>
        <p:spPr>
          <a:xfrm>
            <a:off x="3955399" y="2593035"/>
            <a:ext cx="658335" cy="874404"/>
          </a:xfrm>
          <a:prstGeom prst="rect">
            <a:avLst/>
          </a:prstGeom>
        </p:spPr>
      </p:pic>
    </p:spTree>
    <p:extLst>
      <p:ext uri="{BB962C8B-B14F-4D97-AF65-F5344CB8AC3E}">
        <p14:creationId xmlns:p14="http://schemas.microsoft.com/office/powerpoint/2010/main" val="4084852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B3381-8ACF-4235-82FA-11FB4625456A}"/>
              </a:ext>
            </a:extLst>
          </p:cNvPr>
          <p:cNvSpPr>
            <a:spLocks noGrp="1"/>
          </p:cNvSpPr>
          <p:nvPr>
            <p:ph type="title"/>
          </p:nvPr>
        </p:nvSpPr>
        <p:spPr/>
        <p:txBody>
          <a:bodyPr>
            <a:normAutofit fontScale="90000"/>
          </a:bodyPr>
          <a:lstStyle/>
          <a:p>
            <a:r>
              <a:rPr lang="en-US" dirty="0">
                <a:solidFill>
                  <a:srgbClr val="000000"/>
                </a:solidFill>
                <a:latin typeface="Times New Roman" panose="02020603050405020304" pitchFamily="18" charset="0"/>
                <a:ea typeface="Times New Roman" panose="02020603050405020304" pitchFamily="18" charset="0"/>
              </a:rPr>
              <a:t>Setting boundaries with co-workers and clients related to technology</a:t>
            </a:r>
            <a:endParaRPr lang="en-US" dirty="0"/>
          </a:p>
        </p:txBody>
      </p:sp>
      <p:sp>
        <p:nvSpPr>
          <p:cNvPr id="3" name="Content Placeholder 2">
            <a:extLst>
              <a:ext uri="{FF2B5EF4-FFF2-40B4-BE49-F238E27FC236}">
                <a16:creationId xmlns:a16="http://schemas.microsoft.com/office/drawing/2014/main" id="{1FB8A6AA-5DA0-431E-8A2C-8A1088973268}"/>
              </a:ext>
            </a:extLst>
          </p:cNvPr>
          <p:cNvSpPr>
            <a:spLocks noGrp="1"/>
          </p:cNvSpPr>
          <p:nvPr>
            <p:ph idx="1"/>
          </p:nvPr>
        </p:nvSpPr>
        <p:spPr/>
        <p:txBody>
          <a:bodyPr/>
          <a:lstStyle/>
          <a:p>
            <a:r>
              <a:rPr lang="en-US" dirty="0"/>
              <a:t>Social Media</a:t>
            </a:r>
          </a:p>
          <a:p>
            <a:r>
              <a:rPr lang="en-US" dirty="0"/>
              <a:t>Personal Cell Phone </a:t>
            </a:r>
          </a:p>
          <a:p>
            <a:r>
              <a:rPr lang="en-US" dirty="0"/>
              <a:t>Login and Password</a:t>
            </a:r>
          </a:p>
          <a:p>
            <a:r>
              <a:rPr lang="en-US" dirty="0"/>
              <a:t>Teleconferencing, Webinars, Telehealth, etc.</a:t>
            </a:r>
          </a:p>
        </p:txBody>
      </p:sp>
    </p:spTree>
    <p:extLst>
      <p:ext uri="{BB962C8B-B14F-4D97-AF65-F5344CB8AC3E}">
        <p14:creationId xmlns:p14="http://schemas.microsoft.com/office/powerpoint/2010/main" val="2244357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FB7B-CC90-4B28-8002-054BDE4BE0AE}"/>
              </a:ext>
            </a:extLst>
          </p:cNvPr>
          <p:cNvSpPr>
            <a:spLocks noGrp="1"/>
          </p:cNvSpPr>
          <p:nvPr>
            <p:ph type="title"/>
          </p:nvPr>
        </p:nvSpPr>
        <p:spPr>
          <a:xfrm>
            <a:off x="804421" y="796374"/>
            <a:ext cx="10583158" cy="880027"/>
          </a:xfrm>
        </p:spPr>
        <p:txBody>
          <a:bodyPr>
            <a:normAutofit/>
          </a:bodyPr>
          <a:lstStyle/>
          <a:p>
            <a:r>
              <a:rPr lang="en-US" dirty="0">
                <a:solidFill>
                  <a:schemeClr val="tx1"/>
                </a:solidFill>
                <a:latin typeface="Times New Roman" panose="02020603050405020304" pitchFamily="18" charset="0"/>
              </a:rPr>
              <a:t>Protecting the Client</a:t>
            </a:r>
            <a:endParaRPr lang="en-US" dirty="0">
              <a:solidFill>
                <a:schemeClr val="tx1"/>
              </a:solidFill>
            </a:endParaRPr>
          </a:p>
        </p:txBody>
      </p:sp>
      <p:sp>
        <p:nvSpPr>
          <p:cNvPr id="3" name="Content Placeholder 2">
            <a:extLst>
              <a:ext uri="{FF2B5EF4-FFF2-40B4-BE49-F238E27FC236}">
                <a16:creationId xmlns:a16="http://schemas.microsoft.com/office/drawing/2014/main" id="{484DE503-2A6C-4301-A742-73701700673D}"/>
              </a:ext>
            </a:extLst>
          </p:cNvPr>
          <p:cNvSpPr>
            <a:spLocks noGrp="1"/>
          </p:cNvSpPr>
          <p:nvPr>
            <p:ph idx="1"/>
          </p:nvPr>
        </p:nvSpPr>
        <p:spPr>
          <a:xfrm>
            <a:off x="1295401" y="2612256"/>
            <a:ext cx="9601196" cy="3263612"/>
          </a:xfrm>
        </p:spPr>
        <p:txBody>
          <a:bodyPr>
            <a:normAutofit/>
          </a:bodyPr>
          <a:lstStyle/>
          <a:p>
            <a:r>
              <a:rPr lang="en-US" dirty="0"/>
              <a:t>Confidentiality</a:t>
            </a:r>
          </a:p>
          <a:p>
            <a:r>
              <a:rPr lang="en-US" dirty="0"/>
              <a:t>Relationships with Clients</a:t>
            </a:r>
          </a:p>
          <a:p>
            <a:r>
              <a:rPr lang="en-US" dirty="0"/>
              <a:t>Informed Consent</a:t>
            </a:r>
          </a:p>
          <a:p>
            <a:r>
              <a:rPr lang="en-US" dirty="0"/>
              <a:t>Competency</a:t>
            </a:r>
          </a:p>
          <a:p>
            <a:r>
              <a:rPr lang="en-US" dirty="0"/>
              <a:t>Purpose</a:t>
            </a:r>
          </a:p>
        </p:txBody>
      </p:sp>
    </p:spTree>
    <p:extLst>
      <p:ext uri="{BB962C8B-B14F-4D97-AF65-F5344CB8AC3E}">
        <p14:creationId xmlns:p14="http://schemas.microsoft.com/office/powerpoint/2010/main" val="4159995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6CB1E-8177-449B-99F4-02322B10B8BB}"/>
              </a:ext>
            </a:extLst>
          </p:cNvPr>
          <p:cNvSpPr>
            <a:spLocks noGrp="1"/>
          </p:cNvSpPr>
          <p:nvPr>
            <p:ph type="title"/>
          </p:nvPr>
        </p:nvSpPr>
        <p:spPr>
          <a:xfrm>
            <a:off x="804421" y="796374"/>
            <a:ext cx="10583158" cy="880027"/>
          </a:xfrm>
        </p:spPr>
        <p:txBody>
          <a:bodyPr>
            <a:normAutofit/>
          </a:bodyPr>
          <a:lstStyle/>
          <a:p>
            <a:r>
              <a:rPr lang="en-US" dirty="0">
                <a:solidFill>
                  <a:schemeClr val="tx1"/>
                </a:solidFill>
                <a:latin typeface="Times New Roman" panose="02020603050405020304" pitchFamily="18" charset="0"/>
              </a:rPr>
              <a:t>Protecting the Professional</a:t>
            </a:r>
            <a:endParaRPr lang="en-US" dirty="0">
              <a:solidFill>
                <a:schemeClr val="tx1"/>
              </a:solidFill>
            </a:endParaRPr>
          </a:p>
        </p:txBody>
      </p:sp>
      <p:sp>
        <p:nvSpPr>
          <p:cNvPr id="3" name="Content Placeholder 2">
            <a:extLst>
              <a:ext uri="{FF2B5EF4-FFF2-40B4-BE49-F238E27FC236}">
                <a16:creationId xmlns:a16="http://schemas.microsoft.com/office/drawing/2014/main" id="{1C50E095-E0DD-4AC5-B095-3C5D00153D3A}"/>
              </a:ext>
            </a:extLst>
          </p:cNvPr>
          <p:cNvSpPr>
            <a:spLocks noGrp="1"/>
          </p:cNvSpPr>
          <p:nvPr>
            <p:ph idx="1"/>
          </p:nvPr>
        </p:nvSpPr>
        <p:spPr>
          <a:xfrm>
            <a:off x="1295401" y="2612256"/>
            <a:ext cx="9601196" cy="3263612"/>
          </a:xfrm>
        </p:spPr>
        <p:txBody>
          <a:bodyPr>
            <a:normAutofit/>
          </a:bodyPr>
          <a:lstStyle/>
          <a:p>
            <a:r>
              <a:rPr lang="en-US" dirty="0"/>
              <a:t>As a Profession or to our Profession</a:t>
            </a:r>
          </a:p>
          <a:p>
            <a:r>
              <a:rPr lang="en-US" dirty="0"/>
              <a:t>Unethical conduct of colleges</a:t>
            </a:r>
          </a:p>
          <a:p>
            <a:r>
              <a:rPr lang="en-US" dirty="0"/>
              <a:t>Unprofessional Relationships</a:t>
            </a:r>
          </a:p>
          <a:p>
            <a:r>
              <a:rPr lang="en-US" dirty="0"/>
              <a:t>Professional Boundaries</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8893333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483</TotalTime>
  <Words>751</Words>
  <Application>Microsoft Office PowerPoint</Application>
  <PresentationFormat>Widescreen</PresentationFormat>
  <Paragraphs>92</Paragraphs>
  <Slides>13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vt:lpstr>
      <vt:lpstr>Calibri</vt:lpstr>
      <vt:lpstr>Cambria</vt:lpstr>
      <vt:lpstr>Garamond</vt:lpstr>
      <vt:lpstr>Times</vt:lpstr>
      <vt:lpstr>Times New Roman</vt:lpstr>
      <vt:lpstr>Organic</vt:lpstr>
      <vt:lpstr>Ethics and Technology</vt:lpstr>
      <vt:lpstr>Happy Social Work Month</vt:lpstr>
      <vt:lpstr>Learning Objectives</vt:lpstr>
      <vt:lpstr>Ethical  vs  Legal</vt:lpstr>
      <vt:lpstr>Ethical standards for using technology in the workplace</vt:lpstr>
      <vt:lpstr>Setting boundaries with co-workers and clients related to technology</vt:lpstr>
      <vt:lpstr>Setting boundaries with co-workers and clients related to technology</vt:lpstr>
      <vt:lpstr>Protecting the Client</vt:lpstr>
      <vt:lpstr>Protecting the Professional</vt:lpstr>
      <vt:lpstr>Protecting the Agency</vt:lpstr>
      <vt:lpstr>Questions</vt:lpstr>
      <vt:lpstr>Challenge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and Technology</dc:title>
  <dc:creator>Lady Di</dc:creator>
  <cp:lastModifiedBy>Lady Di</cp:lastModifiedBy>
  <cp:revision>28</cp:revision>
  <dcterms:created xsi:type="dcterms:W3CDTF">2018-03-14T18:01:23Z</dcterms:created>
  <dcterms:modified xsi:type="dcterms:W3CDTF">2018-04-03T13:44:44Z</dcterms:modified>
</cp:coreProperties>
</file>